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12" r:id="rId1"/>
  </p:sldMasterIdLst>
  <p:notesMasterIdLst>
    <p:notesMasterId r:id="rId14"/>
  </p:notesMasterIdLst>
  <p:handoutMasterIdLst>
    <p:handoutMasterId r:id="rId15"/>
  </p:handoutMasterIdLst>
  <p:sldIdLst>
    <p:sldId id="257" r:id="rId2"/>
    <p:sldId id="261" r:id="rId3"/>
    <p:sldId id="262" r:id="rId4"/>
    <p:sldId id="265" r:id="rId5"/>
    <p:sldId id="267" r:id="rId6"/>
    <p:sldId id="274" r:id="rId7"/>
    <p:sldId id="268" r:id="rId8"/>
    <p:sldId id="269" r:id="rId9"/>
    <p:sldId id="271" r:id="rId10"/>
    <p:sldId id="270" r:id="rId11"/>
    <p:sldId id="273" r:id="rId12"/>
    <p:sldId id="272" r:id="rId13"/>
  </p:sldIdLst>
  <p:sldSz cx="12192000" cy="6858000"/>
  <p:notesSz cx="6858000" cy="9144000"/>
  <p:defaultTextStyle>
    <a:defPPr algn="r" rtl="1"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986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27C4141A-045B-41B6-9D67-766569A9C3AE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en-US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A975D426-A9DD-4244-A2CE-1FB6623742C7}" type="slidenum">
              <a:rPr lang="en-US" smtClean="0"/>
              <a:pPr algn="l" rtl="1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rtl="1"/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rtl="1"/>
            <a:fld id="{8EB3E2D3-D4BD-4C4F-A71C-51A5A45C804F}" type="datetime1">
              <a:rPr lang="he-IL" smtClean="0"/>
              <a:t>ג'/אדר/תשפ"ג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"/>
              <a:t>לחץ כדי לערוך סגנונות טקסט של תבנית בסיס</a:t>
            </a:r>
          </a:p>
          <a:p>
            <a:pPr lvl="1" rtl="1"/>
            <a:r>
              <a:rPr lang="he"/>
              <a:t>רמה שניה</a:t>
            </a:r>
          </a:p>
          <a:p>
            <a:pPr lvl="2" rtl="1"/>
            <a:r>
              <a:rPr lang="he"/>
              <a:t>רמה שלישית</a:t>
            </a:r>
          </a:p>
          <a:p>
            <a:pPr lvl="3" rtl="1"/>
            <a:r>
              <a:rPr lang="he"/>
              <a:t>רמה רביעית</a:t>
            </a:r>
          </a:p>
          <a:p>
            <a:pPr lvl="4" rtl="1"/>
            <a:r>
              <a:rPr lang="he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rtl="1"/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rtl="1"/>
            <a:fld id="{01B41D33-19C8-4450-B3C5-BE83E9C8F0B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/>
          <p:nvPr/>
        </p:nvSpPr>
        <p:spPr>
          <a:xfrm flipH="1"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 flipH="1">
            <a:off x="617260" y="1020431"/>
            <a:ext cx="10993549" cy="1475013"/>
          </a:xfrm>
          <a:effectLst/>
        </p:spPr>
        <p:txBody>
          <a:bodyPr rtlCol="1" anchor="b">
            <a:normAutofit/>
          </a:bodyPr>
          <a:lstStyle>
            <a:lvl1pPr algn="r" rtl="1">
              <a:defRPr sz="36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617260" y="2495445"/>
            <a:ext cx="10993546" cy="590321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6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1"/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8" name="מציין מיקום של תאריך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flipH="1">
            <a:off x="1741250" y="6423914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0189598-C887-4DD4-B7E4-0A6F07D8F90C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9" name="מציין מיקום של כותרת תחתונה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flipH="1">
            <a:off x="4693598" y="6423914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מציין מיקום של מספר שקופית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581190" y="6423914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0138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rot="10800000" flipH="1">
            <a:off x="581192" y="2336002"/>
            <a:ext cx="11029616" cy="3652047"/>
          </a:xfrm>
        </p:spPr>
        <p:txBody>
          <a:bodyPr vert="eaVert" rtlCol="1" anchor="t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41250" y="6423914"/>
            <a:ext cx="2844799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40C56015-E054-4D95-8170-B193481CC082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693598" y="6423914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581190" y="6423914"/>
            <a:ext cx="10525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לבן 6"/>
          <p:cNvSpPr>
            <a:spLocks noChangeAspect="1"/>
          </p:cNvSpPr>
          <p:nvPr/>
        </p:nvSpPr>
        <p:spPr>
          <a:xfrm flipH="1">
            <a:off x="446533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 rot="10800000" flipH="1">
            <a:off x="863600" y="863600"/>
            <a:ext cx="3124200" cy="4807326"/>
          </a:xfrm>
        </p:spPr>
        <p:txBody>
          <a:bodyPr vert="eaVert" rtlCol="1" anchor="ctr"/>
          <a:lstStyle>
            <a:lvl1pPr algn="r" rtl="1">
              <a:defRPr>
                <a:solidFill>
                  <a:srgbClr val="FFFFFF"/>
                </a:solidFill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rot="10800000" flipH="1">
            <a:off x="4255452" y="863600"/>
            <a:ext cx="7161625" cy="4807326"/>
          </a:xfrm>
        </p:spPr>
        <p:txBody>
          <a:bodyPr vert="eaVert" rtlCol="1" anchor="t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11" name="מציין מיקום של תאריך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flipH="1">
            <a:off x="1741250" y="6423914"/>
            <a:ext cx="2844799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F85813DB-1B81-426D-B405-949168BA8A3F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12" name="מציין מיקום של כותרת תחתונה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flipH="1">
            <a:off x="4693598" y="6423914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 dirty="0"/>
          </a:p>
        </p:txBody>
      </p:sp>
      <p:sp>
        <p:nvSpPr>
          <p:cNvPr id="13" name="מציין מיקום של מספר שקופית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581190" y="6423914"/>
            <a:ext cx="10525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702156"/>
            <a:ext cx="11029616" cy="1188720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581193" y="2340864"/>
            <a:ext cx="11029615" cy="3634486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8" name="מציין מיקום של תאריך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flipH="1">
            <a:off x="1741250" y="6423914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00C59323-730E-4943-93D0-0D72EB289745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9" name="מציין מיקום של כותרת תחתונה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flipH="1">
            <a:off x="4693598" y="6423914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מציין מיקום של מספר שקופית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581190" y="6423914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>
            <a:spLocks noChangeAspect="1"/>
          </p:cNvSpPr>
          <p:nvPr/>
        </p:nvSpPr>
        <p:spPr>
          <a:xfrm flipH="1">
            <a:off x="453323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2" y="2393950"/>
            <a:ext cx="11029615" cy="2147467"/>
          </a:xfrm>
        </p:spPr>
        <p:txBody>
          <a:bodyPr rtlCol="1" anchor="b">
            <a:normAutofit/>
          </a:bodyPr>
          <a:lstStyle>
            <a:lvl1pPr algn="r" rtl="1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3" y="4541417"/>
            <a:ext cx="11029615" cy="600556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8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flipH="1">
            <a:off x="1741250" y="6423914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BCC091A-4E2D-443B-A655-310E81DB61F8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9" name="מציין מיקום של כותרת תחתונה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flipH="1">
            <a:off x="4693598" y="6423914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מציין מיקום של מספר שקופית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581190" y="6423914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 flipH="1">
            <a:off x="6416040" y="2228003"/>
            <a:ext cx="5194767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581192" y="2228003"/>
            <a:ext cx="5194769" cy="3633047"/>
          </a:xfrm>
        </p:spPr>
        <p:txBody>
          <a:bodyPr rtlCol="1">
            <a:normAutofit/>
          </a:bodyPr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6423914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AAF3641-86C3-42E5-846E-8AE892042022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6423914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6423914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כותרת 1"/>
          <p:cNvSpPr>
            <a:spLocks noGrp="1"/>
          </p:cNvSpPr>
          <p:nvPr>
            <p:ph type="title"/>
          </p:nvPr>
        </p:nvSpPr>
        <p:spPr>
          <a:xfrm flipH="1">
            <a:off x="581191" y="729658"/>
            <a:ext cx="11029616" cy="988332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 hasCustomPrompt="1"/>
          </p:nvPr>
        </p:nvSpPr>
        <p:spPr>
          <a:xfrm flipH="1">
            <a:off x="6416040" y="2250891"/>
            <a:ext cx="5194769" cy="557784"/>
          </a:xfrm>
        </p:spPr>
        <p:txBody>
          <a:bodyPr rtlCol="1" anchor="ctr">
            <a:noAutofit/>
          </a:bodyPr>
          <a:lstStyle>
            <a:lvl1pPr marL="0" indent="0" algn="r" rtl="1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" dirty="0"/>
              <a:t>לחץ כדי לערוך סגנונות טקסט של תבנית</a:t>
            </a:r>
            <a:r>
              <a:rPr lang="he-IL" dirty="0"/>
              <a:t> </a:t>
            </a:r>
            <a:r>
              <a:rPr lang="he" dirty="0"/>
              <a:t>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 flipH="1">
            <a:off x="6416040" y="2926052"/>
            <a:ext cx="5194766" cy="2934999"/>
          </a:xfrm>
        </p:spPr>
        <p:txBody>
          <a:bodyPr rtlCol="1" anchor="t">
            <a:normAutofit/>
          </a:bodyPr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 hasCustomPrompt="1"/>
          </p:nvPr>
        </p:nvSpPr>
        <p:spPr>
          <a:xfrm flipH="1">
            <a:off x="581191" y="2250892"/>
            <a:ext cx="5194770" cy="553373"/>
          </a:xfrm>
        </p:spPr>
        <p:txBody>
          <a:bodyPr rtlCol="1" anchor="ctr">
            <a:noAutofit/>
          </a:bodyPr>
          <a:lstStyle>
            <a:lvl1pPr marL="0" marR="0" indent="0" algn="r" defTabSz="457200" rtl="1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r" rtl="1">
              <a:buNone/>
              <a:defRPr sz="20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" dirty="0"/>
              <a:t>לחץ כדי לערוך סגנונות טקסט של תבנית</a:t>
            </a:r>
            <a:r>
              <a:rPr lang="he-IL" dirty="0"/>
              <a:t> </a:t>
            </a:r>
            <a:r>
              <a:rPr lang="he" dirty="0"/>
              <a:t>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 flipH="1">
            <a:off x="581192" y="2926052"/>
            <a:ext cx="5194771" cy="2934999"/>
          </a:xfrm>
        </p:spPr>
        <p:txBody>
          <a:bodyPr rtlCol="1" anchor="t">
            <a:normAutofit/>
          </a:bodyPr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1741250" y="6423914"/>
            <a:ext cx="2844799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EBEA75BD-14C3-4C9E-A804-56C5EDD80B18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4693598" y="6423914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 dirty="0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581190" y="6423914"/>
            <a:ext cx="10525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כותרת 1"/>
          <p:cNvSpPr>
            <a:spLocks noGrp="1"/>
          </p:cNvSpPr>
          <p:nvPr>
            <p:ph type="title"/>
          </p:nvPr>
        </p:nvSpPr>
        <p:spPr>
          <a:xfrm flipH="1">
            <a:off x="586490" y="729658"/>
            <a:ext cx="11029616" cy="988332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1741250" y="6423914"/>
            <a:ext cx="2844799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FA513C04-D7EC-4118-9F23-DBD090D4B67E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4693598" y="6423914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 dirty="0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581190" y="6423914"/>
            <a:ext cx="10525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 flipH="1">
            <a:off x="1741250" y="6423914"/>
            <a:ext cx="2844799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A1094690-44D4-4DE6-A8D5-1EBEDA8B7CA7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 flipH="1">
            <a:off x="4693598" y="6423914"/>
            <a:ext cx="69172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 flipH="1">
            <a:off x="581190" y="6423914"/>
            <a:ext cx="1052510" cy="365125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לבן 8"/>
          <p:cNvSpPr>
            <a:spLocks noChangeAspect="1"/>
          </p:cNvSpPr>
          <p:nvPr/>
        </p:nvSpPr>
        <p:spPr>
          <a:xfrm flipH="1">
            <a:off x="8061460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8392291" y="933450"/>
            <a:ext cx="3031852" cy="1722419"/>
          </a:xfrm>
        </p:spPr>
        <p:txBody>
          <a:bodyPr rtlCol="1" anchor="b">
            <a:normAutofit/>
          </a:bodyPr>
          <a:lstStyle>
            <a:lvl1pPr algn="r" rtl="1">
              <a:defRPr sz="2400" b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640081" y="1179829"/>
            <a:ext cx="6650991" cy="4658216"/>
          </a:xfrm>
        </p:spPr>
        <p:txBody>
          <a:bodyPr rtlCol="1" anchor="ctr">
            <a:normAutofit/>
          </a:bodyPr>
          <a:lstStyle>
            <a:lvl1pPr algn="r" rtl="1">
              <a:defRPr sz="20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18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6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4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algn="r" rtl="1">
              <a:defRPr sz="1400">
                <a:solidFill>
                  <a:schemeClr val="tx2"/>
                </a:solidFill>
              </a:defRPr>
            </a:lvl6pPr>
            <a:lvl7pPr algn="r" rtl="1">
              <a:defRPr sz="1400">
                <a:solidFill>
                  <a:schemeClr val="tx2"/>
                </a:solidFill>
              </a:defRPr>
            </a:lvl7pPr>
            <a:lvl8pPr algn="r" rtl="1">
              <a:defRPr sz="1400">
                <a:solidFill>
                  <a:schemeClr val="tx2"/>
                </a:solidFill>
              </a:defRPr>
            </a:lvl8pPr>
            <a:lvl9pPr algn="r" rtl="1">
              <a:defRPr sz="1400">
                <a:solidFill>
                  <a:schemeClr val="tx2"/>
                </a:solidFill>
              </a:defRPr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8392291" y="2836654"/>
            <a:ext cx="3031852" cy="3001392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60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1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מציין מיקום של תאריך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flipH="1">
            <a:off x="1741250" y="6456916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8DDE7BF2-AF18-4D43-AF7B-55F1C06CB133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10" name="מציין מיקום של כותרת תחתונה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flipH="1">
            <a:off x="4693598" y="6452590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מציין מיקום של מספר שקופית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H="1">
            <a:off x="581190" y="6456916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81191" y="4693389"/>
            <a:ext cx="11029616" cy="566738"/>
          </a:xfrm>
        </p:spPr>
        <p:txBody>
          <a:bodyPr rtlCol="1" anchor="b">
            <a:normAutofit/>
          </a:bodyPr>
          <a:lstStyle>
            <a:lvl1pPr algn="r" rtl="1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של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453324" y="641350"/>
            <a:ext cx="11290859" cy="3651249"/>
          </a:xfrm>
        </p:spPr>
        <p:txBody>
          <a:bodyPr rtlCol="1" anchor="t">
            <a:normAutofit/>
          </a:bodyPr>
          <a:lstStyle>
            <a:lvl1pPr marL="0" indent="0" algn="ctr" rtl="1">
              <a:buNone/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600"/>
            </a:lvl2pPr>
            <a:lvl3pPr marL="914400" indent="0" algn="r" rtl="1">
              <a:buNone/>
              <a:defRPr sz="1600"/>
            </a:lvl3pPr>
            <a:lvl4pPr marL="1371600" indent="0" algn="r" rtl="1">
              <a:buNone/>
              <a:defRPr sz="1600"/>
            </a:lvl4pPr>
            <a:lvl5pPr marL="1828800" indent="0" algn="r" rtl="1">
              <a:buNone/>
              <a:defRPr sz="1600"/>
            </a:lvl5pPr>
            <a:lvl6pPr marL="2286000" indent="0" algn="r" rtl="1">
              <a:buNone/>
              <a:defRPr sz="1600"/>
            </a:lvl6pPr>
            <a:lvl7pPr marL="2743200" indent="0" algn="r" rtl="1">
              <a:buNone/>
              <a:defRPr sz="1600"/>
            </a:lvl7pPr>
            <a:lvl8pPr marL="3200400" indent="0" algn="r" rtl="1">
              <a:buNone/>
              <a:defRPr sz="1600"/>
            </a:lvl8pPr>
            <a:lvl9pPr marL="3657600" indent="0" algn="r" rtl="1">
              <a:buNone/>
              <a:defRPr sz="1600"/>
            </a:lvl9pPr>
          </a:lstStyle>
          <a:p>
            <a:pPr rtl="1"/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81191" y="5260127"/>
            <a:ext cx="11029617" cy="998148"/>
          </a:xfrm>
        </p:spPr>
        <p:txBody>
          <a:bodyPr rtlCol="1" anchor="t">
            <a:normAutofit/>
          </a:bodyPr>
          <a:lstStyle>
            <a:lvl1pPr marL="0" indent="0" algn="r" rtl="1">
              <a:buNone/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1741250" y="6423914"/>
            <a:ext cx="2844799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52AA4CB9-61F8-47E6-A77C-944FAB674396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4693598" y="6423914"/>
            <a:ext cx="69172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81190" y="6423914"/>
            <a:ext cx="1052510" cy="365125"/>
          </a:xfrm>
        </p:spPr>
        <p:txBody>
          <a:bodyPr rtlCol="1"/>
          <a:lstStyle>
            <a:lvl1pPr algn="r" rtl="1"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 flipH="1"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/>
          <a:p>
            <a:pPr rtl="1"/>
            <a:r>
              <a:rPr lang="he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lvl="0" rtl="1"/>
            <a:r>
              <a:rPr lang="he"/>
              <a:t>לחץ כדי לערוך סגנונות טקסט של תבנית בסיס</a:t>
            </a:r>
          </a:p>
          <a:p>
            <a:pPr lvl="1" rtl="1"/>
            <a:r>
              <a:rPr lang="he"/>
              <a:t>רמה שניה</a:t>
            </a:r>
          </a:p>
          <a:p>
            <a:pPr lvl="2" rtl="1"/>
            <a:r>
              <a:rPr lang="he"/>
              <a:t>רמה שלישית</a:t>
            </a:r>
          </a:p>
          <a:p>
            <a:pPr lvl="3" rtl="1"/>
            <a:r>
              <a:rPr lang="he"/>
              <a:t>רמה רביעית</a:t>
            </a:r>
          </a:p>
          <a:p>
            <a:pPr lvl="4" rtl="1"/>
            <a:r>
              <a:rPr lang="he"/>
              <a:t>רמה חמישית</a:t>
            </a:r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 flipH="1">
            <a:off x="1741250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444592A7-FF93-48C3-B593-E91B1E7DAF1E}" type="datetime1">
              <a:rPr lang="he-IL" smtClean="0"/>
              <a:t>ג'/אדר/תשפ"ג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 flipH="1">
            <a:off x="4693598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 flipH="1">
            <a:off x="58119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 rtl="1"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מלבן 8"/>
          <p:cNvSpPr/>
          <p:nvPr/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מלבן 9"/>
          <p:cNvSpPr/>
          <p:nvPr/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מלבן 10"/>
          <p:cNvSpPr/>
          <p:nvPr/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r" defTabSz="457200" rtl="1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algn="r" rtl="1" eaLnBrk="1" hangingPunct="1">
        <a:defRPr>
          <a:solidFill>
            <a:schemeClr val="tx2"/>
          </a:solidFill>
        </a:defRPr>
      </a:lvl2pPr>
      <a:lvl3pPr algn="r" rtl="1" eaLnBrk="1" hangingPunct="1">
        <a:defRPr>
          <a:solidFill>
            <a:schemeClr val="tx2"/>
          </a:solidFill>
        </a:defRPr>
      </a:lvl3pPr>
      <a:lvl4pPr algn="r" rtl="1" eaLnBrk="1" hangingPunct="1">
        <a:defRPr>
          <a:solidFill>
            <a:schemeClr val="tx2"/>
          </a:solidFill>
        </a:defRPr>
      </a:lvl4pPr>
      <a:lvl5pPr algn="r" rtl="1" eaLnBrk="1" hangingPunct="1">
        <a:defRPr>
          <a:solidFill>
            <a:schemeClr val="tx2"/>
          </a:solidFill>
        </a:defRPr>
      </a:lvl5pPr>
      <a:lvl6pPr algn="r" rtl="1" eaLnBrk="1" hangingPunct="1">
        <a:defRPr>
          <a:solidFill>
            <a:schemeClr val="tx2"/>
          </a:solidFill>
        </a:defRPr>
      </a:lvl6pPr>
      <a:lvl7pPr algn="r" rtl="1" eaLnBrk="1" hangingPunct="1">
        <a:defRPr>
          <a:solidFill>
            <a:schemeClr val="tx2"/>
          </a:solidFill>
        </a:defRPr>
      </a:lvl7pPr>
      <a:lvl8pPr algn="r" rtl="1" eaLnBrk="1" hangingPunct="1">
        <a:defRPr>
          <a:solidFill>
            <a:schemeClr val="tx2"/>
          </a:solidFill>
        </a:defRPr>
      </a:lvl8pPr>
      <a:lvl9pPr algn="r" rtl="1" eaLnBrk="1" hangingPunct="1">
        <a:defRPr>
          <a:solidFill>
            <a:schemeClr val="tx2"/>
          </a:solidFill>
        </a:defRPr>
      </a:lvl9pPr>
    </p:titleStyle>
    <p:bodyStyle>
      <a:lvl1pPr marL="306000" indent="-306000" algn="r" defTabSz="457200" rtl="1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630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900000" indent="-270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24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60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9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cafee.com/blogs/other-blogs/mcafee-labs/malicious-cookie-stuffing-chrome-extensions-with-1-4-million-users/" TargetMode="External"/><Relationship Id="rId7" Type="http://schemas.openxmlformats.org/officeDocument/2006/relationships/hyperlink" Target="https://www.komando.com/security-privacy/malicious-chrome-extensions/855106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hyperlink" Target="https://www.bleepingcomputer.com/news/security/malicious-extension-lets-attackers-control-google-chrome-remotely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מלבן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484799" y="628946"/>
            <a:ext cx="10993549" cy="973238"/>
          </a:xfrm>
        </p:spPr>
        <p:txBody>
          <a:bodyPr rtlCol="1">
            <a:normAutofit/>
          </a:bodyPr>
          <a:lstStyle/>
          <a:p>
            <a:pPr algn="ctr" rtl="1"/>
            <a:r>
              <a:rPr lang="en-US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Chrome extension malware</a:t>
            </a:r>
            <a:endParaRPr lang="h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484798" y="2320755"/>
            <a:ext cx="10993546" cy="927542"/>
          </a:xfrm>
        </p:spPr>
        <p:txBody>
          <a:bodyPr rtlCol="1">
            <a:normAutofit/>
          </a:bodyPr>
          <a:lstStyle/>
          <a:p>
            <a:pPr algn="ctr" rtl="1"/>
            <a:r>
              <a:rPr lang="he-IL" sz="2000" dirty="0"/>
              <a:t>עמית ויצמן 314635756                          רבקה בוסקילה </a:t>
            </a:r>
            <a:r>
              <a:rPr lang="he-IL" sz="2000" dirty="0" smtClean="0"/>
              <a:t>206701187</a:t>
            </a:r>
          </a:p>
          <a:p>
            <a:pPr algn="ctr"/>
            <a:r>
              <a:rPr lang="en-US" sz="1400" dirty="0"/>
              <a:t>https://github.com/rivkabuskila/Crome-Extantion-Analayze.git</a:t>
            </a:r>
          </a:p>
          <a:p>
            <a:pPr algn="ctr" rtl="1"/>
            <a:endParaRPr lang="he-IL" sz="2000" dirty="0" smtClean="0"/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תמונה 5" descr="תקריב של סמל&#10;&#10;התיאור נוצר באופן אוטומטי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484798" y="3429000"/>
            <a:ext cx="11260667" cy="2514215"/>
          </a:xfrm>
          <a:prstGeom prst="rect">
            <a:avLst/>
          </a:prstGeom>
        </p:spPr>
      </p:pic>
      <p:sp>
        <p:nvSpPr>
          <p:cNvPr id="22" name="מלבן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1CFF7A69-FF86-6889-78AD-240F8B798A13}"/>
              </a:ext>
            </a:extLst>
          </p:cNvPr>
          <p:cNvSpPr txBox="1">
            <a:spLocks/>
          </p:cNvSpPr>
          <p:nvPr/>
        </p:nvSpPr>
        <p:spPr>
          <a:xfrm flipH="1">
            <a:off x="1013012" y="27824"/>
            <a:ext cx="10993546" cy="1867112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בס"ד</a:t>
            </a:r>
            <a:endParaRPr lang="he" dirty="0"/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מלבן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747343" y="-188867"/>
            <a:ext cx="10993549" cy="1475013"/>
          </a:xfrm>
        </p:spPr>
        <p:txBody>
          <a:bodyPr rtlCol="1">
            <a:normAutofit/>
          </a:bodyPr>
          <a:lstStyle/>
          <a:p>
            <a:pPr algn="ctr" rt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docker</a:t>
            </a:r>
            <a:endParaRPr lang="h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1CFF7A69-FF86-6889-78AD-240F8B798A13}"/>
              </a:ext>
            </a:extLst>
          </p:cNvPr>
          <p:cNvSpPr txBox="1">
            <a:spLocks/>
          </p:cNvSpPr>
          <p:nvPr/>
        </p:nvSpPr>
        <p:spPr>
          <a:xfrm flipH="1">
            <a:off x="1013012" y="27824"/>
            <a:ext cx="10993546" cy="1867112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בס"ד</a:t>
            </a:r>
            <a:endParaRPr lang="he" dirty="0"/>
          </a:p>
        </p:txBody>
      </p:sp>
      <p:sp>
        <p:nvSpPr>
          <p:cNvPr id="8" name="כותרת משנה 2">
            <a:extLst>
              <a:ext uri="{FF2B5EF4-FFF2-40B4-BE49-F238E27FC236}">
                <a16:creationId xmlns:a16="http://schemas.microsoft.com/office/drawing/2014/main" id="{946E29CB-F703-7073-9646-9EB011752ED3}"/>
              </a:ext>
            </a:extLst>
          </p:cNvPr>
          <p:cNvSpPr txBox="1">
            <a:spLocks/>
          </p:cNvSpPr>
          <p:nvPr/>
        </p:nvSpPr>
        <p:spPr>
          <a:xfrm flipH="1">
            <a:off x="278163" y="1475013"/>
            <a:ext cx="11635674" cy="3858024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>
              <a:buFont typeface="Arial" panose="020B0604020202020204" pitchFamily="34" charset="0"/>
              <a:buChar char="•"/>
            </a:pPr>
            <a:endParaRPr lang="he-IL" sz="11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13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1300" b="1" dirty="0"/>
          </a:p>
        </p:txBody>
      </p:sp>
      <p:pic>
        <p:nvPicPr>
          <p:cNvPr id="3" name="video_malware">
            <a:hlinkClick r:id="" action="ppaction://media"/>
            <a:extLst>
              <a:ext uri="{FF2B5EF4-FFF2-40B4-BE49-F238E27FC236}">
                <a16:creationId xmlns:a16="http://schemas.microsoft.com/office/drawing/2014/main" id="{B0734CC5-8245-A88F-4E21-5C3228A767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6565" y="1922760"/>
            <a:ext cx="8135103" cy="4575995"/>
          </a:xfrm>
          <a:prstGeom prst="rect">
            <a:avLst/>
          </a:prstGeom>
        </p:spPr>
      </p:pic>
      <p:sp>
        <p:nvSpPr>
          <p:cNvPr id="7" name="כותרת משנה 2">
            <a:extLst>
              <a:ext uri="{FF2B5EF4-FFF2-40B4-BE49-F238E27FC236}">
                <a16:creationId xmlns:a16="http://schemas.microsoft.com/office/drawing/2014/main" id="{D36A5BB6-1671-8C73-2C01-A74779AE0ADB}"/>
              </a:ext>
            </a:extLst>
          </p:cNvPr>
          <p:cNvSpPr txBox="1">
            <a:spLocks/>
          </p:cNvSpPr>
          <p:nvPr/>
        </p:nvSpPr>
        <p:spPr>
          <a:xfrm flipH="1">
            <a:off x="324524" y="1413113"/>
            <a:ext cx="11635674" cy="3858024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1300" b="1" dirty="0"/>
              <a:t>הרצה של תוסף זדוני</a:t>
            </a:r>
          </a:p>
        </p:txBody>
      </p:sp>
    </p:spTree>
    <p:extLst>
      <p:ext uri="{BB962C8B-B14F-4D97-AF65-F5344CB8AC3E}">
        <p14:creationId xmlns:p14="http://schemas.microsoft.com/office/powerpoint/2010/main" val="1227930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מלבן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747343" y="-188867"/>
            <a:ext cx="10993549" cy="1475013"/>
          </a:xfrm>
        </p:spPr>
        <p:txBody>
          <a:bodyPr rtlCol="1">
            <a:normAutofit/>
          </a:bodyPr>
          <a:lstStyle/>
          <a:p>
            <a:pPr algn="ctr" rt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docker</a:t>
            </a:r>
            <a:endParaRPr lang="h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1CFF7A69-FF86-6889-78AD-240F8B798A13}"/>
              </a:ext>
            </a:extLst>
          </p:cNvPr>
          <p:cNvSpPr txBox="1">
            <a:spLocks/>
          </p:cNvSpPr>
          <p:nvPr/>
        </p:nvSpPr>
        <p:spPr>
          <a:xfrm flipH="1">
            <a:off x="1013012" y="27824"/>
            <a:ext cx="10993546" cy="1867112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בס"ד</a:t>
            </a:r>
            <a:endParaRPr lang="he" dirty="0"/>
          </a:p>
        </p:txBody>
      </p:sp>
      <p:sp>
        <p:nvSpPr>
          <p:cNvPr id="8" name="כותרת משנה 2">
            <a:extLst>
              <a:ext uri="{FF2B5EF4-FFF2-40B4-BE49-F238E27FC236}">
                <a16:creationId xmlns:a16="http://schemas.microsoft.com/office/drawing/2014/main" id="{946E29CB-F703-7073-9646-9EB011752ED3}"/>
              </a:ext>
            </a:extLst>
          </p:cNvPr>
          <p:cNvSpPr txBox="1">
            <a:spLocks/>
          </p:cNvSpPr>
          <p:nvPr/>
        </p:nvSpPr>
        <p:spPr>
          <a:xfrm flipH="1">
            <a:off x="278163" y="1475013"/>
            <a:ext cx="11635674" cy="3858024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>
              <a:buFont typeface="Arial" panose="020B0604020202020204" pitchFamily="34" charset="0"/>
              <a:buChar char="•"/>
            </a:pPr>
            <a:endParaRPr lang="he-IL" sz="11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13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1300" b="1" dirty="0"/>
          </a:p>
        </p:txBody>
      </p:sp>
      <p:sp>
        <p:nvSpPr>
          <p:cNvPr id="7" name="כותרת משנה 2">
            <a:extLst>
              <a:ext uri="{FF2B5EF4-FFF2-40B4-BE49-F238E27FC236}">
                <a16:creationId xmlns:a16="http://schemas.microsoft.com/office/drawing/2014/main" id="{D36A5BB6-1671-8C73-2C01-A74779AE0ADB}"/>
              </a:ext>
            </a:extLst>
          </p:cNvPr>
          <p:cNvSpPr txBox="1">
            <a:spLocks/>
          </p:cNvSpPr>
          <p:nvPr/>
        </p:nvSpPr>
        <p:spPr>
          <a:xfrm flipH="1">
            <a:off x="324524" y="1413113"/>
            <a:ext cx="11635674" cy="3858024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1300" b="1" dirty="0"/>
              <a:t>הרצה של תוסף תקין</a:t>
            </a:r>
          </a:p>
        </p:txBody>
      </p:sp>
      <p:pic>
        <p:nvPicPr>
          <p:cNvPr id="5" name="video_benign">
            <a:hlinkClick r:id="" action="ppaction://media"/>
            <a:extLst>
              <a:ext uri="{FF2B5EF4-FFF2-40B4-BE49-F238E27FC236}">
                <a16:creationId xmlns:a16="http://schemas.microsoft.com/office/drawing/2014/main" id="{62CDA80F-1C0D-AA93-3D8A-D34893E205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9518" y="1894937"/>
            <a:ext cx="7855150" cy="441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358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מלבן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747343" y="-188867"/>
            <a:ext cx="10993549" cy="1475013"/>
          </a:xfrm>
        </p:spPr>
        <p:txBody>
          <a:bodyPr rtlCol="1">
            <a:normAutofit/>
          </a:bodyPr>
          <a:lstStyle/>
          <a:p>
            <a:pPr algn="ctr" rtl="1"/>
            <a:r>
              <a:rPr lang="he-IL" dirty="0" smtClean="0"/>
              <a:t>נקודות להמשך</a:t>
            </a:r>
            <a:endParaRPr lang="h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1CFF7A69-FF86-6889-78AD-240F8B798A13}"/>
              </a:ext>
            </a:extLst>
          </p:cNvPr>
          <p:cNvSpPr txBox="1">
            <a:spLocks/>
          </p:cNvSpPr>
          <p:nvPr/>
        </p:nvSpPr>
        <p:spPr>
          <a:xfrm flipH="1">
            <a:off x="1013012" y="27824"/>
            <a:ext cx="10993546" cy="1867112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בס"ד</a:t>
            </a:r>
            <a:endParaRPr lang="he" dirty="0"/>
          </a:p>
        </p:txBody>
      </p:sp>
      <p:sp>
        <p:nvSpPr>
          <p:cNvPr id="8" name="כותרת משנה 2">
            <a:extLst>
              <a:ext uri="{FF2B5EF4-FFF2-40B4-BE49-F238E27FC236}">
                <a16:creationId xmlns:a16="http://schemas.microsoft.com/office/drawing/2014/main" id="{946E29CB-F703-7073-9646-9EB011752ED3}"/>
              </a:ext>
            </a:extLst>
          </p:cNvPr>
          <p:cNvSpPr txBox="1">
            <a:spLocks/>
          </p:cNvSpPr>
          <p:nvPr/>
        </p:nvSpPr>
        <p:spPr>
          <a:xfrm flipH="1">
            <a:off x="224823" y="1094013"/>
            <a:ext cx="11635674" cy="3858024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he-IL" sz="1400" b="1" dirty="0" smtClean="0"/>
          </a:p>
          <a:p>
            <a:pPr>
              <a:lnSpc>
                <a:spcPct val="150000"/>
              </a:lnSpc>
            </a:pPr>
            <a:r>
              <a:rPr lang="he-IL" sz="1400" b="1" dirty="0" smtClean="0"/>
              <a:t>שיפור והרחבת המודל: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he-IL" sz="1400" dirty="0" smtClean="0"/>
              <a:t>הגדלת ה</a:t>
            </a:r>
            <a:r>
              <a:rPr lang="en-US" sz="1400" dirty="0" smtClean="0"/>
              <a:t>dataset</a:t>
            </a:r>
            <a:endParaRPr lang="he-IL" sz="1400" dirty="0" smtClean="0"/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he-IL" sz="1400" dirty="0" smtClean="0"/>
              <a:t>שימוש בפיצ'רים נוספים על מנת להגיע לדיוק והצלחה גבוה יותר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he-IL" sz="1400" dirty="0" smtClean="0"/>
              <a:t>המשך חקירת מודל ה- </a:t>
            </a:r>
            <a:r>
              <a:rPr lang="en-US" sz="1400" dirty="0"/>
              <a:t>unsupervised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he-IL" sz="1400" b="1" dirty="0" smtClean="0"/>
          </a:p>
        </p:txBody>
      </p:sp>
      <p:pic>
        <p:nvPicPr>
          <p:cNvPr id="3" name="תמונה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20" y="1286146"/>
            <a:ext cx="2887354" cy="3216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13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מלבן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747343" y="-188867"/>
            <a:ext cx="10993549" cy="1475013"/>
          </a:xfrm>
        </p:spPr>
        <p:txBody>
          <a:bodyPr rtlCol="1">
            <a:normAutofit/>
          </a:bodyPr>
          <a:lstStyle/>
          <a:p>
            <a:pPr algn="ctr" rtl="1"/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Chrome extension malware</a:t>
            </a:r>
            <a:endParaRPr lang="he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827570" y="1387199"/>
            <a:ext cx="10993546" cy="1867112"/>
          </a:xfrm>
        </p:spPr>
        <p:txBody>
          <a:bodyPr rtlCol="1">
            <a:normAutofit/>
          </a:bodyPr>
          <a:lstStyle/>
          <a:p>
            <a:pPr algn="ctr" rtl="1"/>
            <a:r>
              <a:rPr lang="he-IL" sz="2000" dirty="0"/>
              <a:t>יש מיליארדי משתמשי ברחבי העולם שמשתמשים בהרחבות יש כמעט הרחבות לכל דבר, עם זאת לא כל ההרחבות בטוחות וישנם תוקפים העשויים להשתמש בהם </a:t>
            </a:r>
            <a:r>
              <a:rPr lang="he-IL" sz="2000" dirty="0" smtClean="0"/>
              <a:t>לרעה.</a:t>
            </a:r>
            <a:endParaRPr lang="he" sz="2000" dirty="0"/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1CFF7A69-FF86-6889-78AD-240F8B798A13}"/>
              </a:ext>
            </a:extLst>
          </p:cNvPr>
          <p:cNvSpPr txBox="1">
            <a:spLocks/>
          </p:cNvSpPr>
          <p:nvPr/>
        </p:nvSpPr>
        <p:spPr>
          <a:xfrm flipH="1">
            <a:off x="1013012" y="27824"/>
            <a:ext cx="10993546" cy="1867112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בס"ד</a:t>
            </a:r>
            <a:endParaRPr lang="he" dirty="0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D6008A0C-AB5E-7DC5-BE7D-4A2DBDEE1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36979">
            <a:off x="171926" y="3169273"/>
            <a:ext cx="4252533" cy="2414389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0ACF6B22-6198-82BF-89BD-EF485E4C0303}"/>
              </a:ext>
            </a:extLst>
          </p:cNvPr>
          <p:cNvSpPr txBox="1"/>
          <p:nvPr/>
        </p:nvSpPr>
        <p:spPr>
          <a:xfrm rot="21072017">
            <a:off x="-3452010" y="6092537"/>
            <a:ext cx="467579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hlinkClick r:id="rId3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לכתבה</a:t>
            </a:r>
            <a:endParaRPr lang="he-IL" dirty="0"/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2D85C3A9-D535-F98D-BC3E-5476D45C49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77943">
            <a:off x="7404065" y="2918659"/>
            <a:ext cx="4424859" cy="3013798"/>
          </a:xfrm>
          <a:prstGeom prst="rect">
            <a:avLst/>
          </a:prstGeom>
        </p:spPr>
      </p:pic>
      <p:sp>
        <p:nvSpPr>
          <p:cNvPr id="11" name="תיבת טקסט 10">
            <a:extLst>
              <a:ext uri="{FF2B5EF4-FFF2-40B4-BE49-F238E27FC236}">
                <a16:creationId xmlns:a16="http://schemas.microsoft.com/office/drawing/2014/main" id="{7B61FD0B-DF00-DBED-0A6D-DA14E7E2B431}"/>
              </a:ext>
            </a:extLst>
          </p:cNvPr>
          <p:cNvSpPr txBox="1"/>
          <p:nvPr/>
        </p:nvSpPr>
        <p:spPr>
          <a:xfrm rot="1121541">
            <a:off x="7629399" y="5895710"/>
            <a:ext cx="263747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hlinkClick r:id="rId5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לכתבה</a:t>
            </a:r>
            <a:endParaRPr lang="he-IL" dirty="0"/>
          </a:p>
        </p:txBody>
      </p:sp>
      <p:pic>
        <p:nvPicPr>
          <p:cNvPr id="13" name="תמונה 12">
            <a:extLst>
              <a:ext uri="{FF2B5EF4-FFF2-40B4-BE49-F238E27FC236}">
                <a16:creationId xmlns:a16="http://schemas.microsoft.com/office/drawing/2014/main" id="{F0A58E58-813A-2935-4232-25CC7B711F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3323" y="2649487"/>
            <a:ext cx="4356847" cy="2543272"/>
          </a:xfrm>
          <a:prstGeom prst="rect">
            <a:avLst/>
          </a:prstGeom>
        </p:spPr>
      </p:pic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61A2D308-D397-D9D3-7B6A-C562ECB0A71D}"/>
              </a:ext>
            </a:extLst>
          </p:cNvPr>
          <p:cNvSpPr txBox="1"/>
          <p:nvPr/>
        </p:nvSpPr>
        <p:spPr>
          <a:xfrm>
            <a:off x="2077656" y="5298147"/>
            <a:ext cx="500838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hlinkClick r:id="rId7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לכתבה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73511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מלבן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747343" y="-188867"/>
            <a:ext cx="10993549" cy="1475013"/>
          </a:xfrm>
        </p:spPr>
        <p:txBody>
          <a:bodyPr rtlCol="1">
            <a:normAutofit/>
          </a:bodyPr>
          <a:lstStyle/>
          <a:p>
            <a:pPr algn="ctr" rt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Related Works</a:t>
            </a:r>
            <a:endParaRPr lang="h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2083910" y="1341573"/>
            <a:ext cx="9922647" cy="2977878"/>
          </a:xfrm>
        </p:spPr>
        <p:txBody>
          <a:bodyPr rtlCol="1">
            <a:noAutofit/>
          </a:bodyPr>
          <a:lstStyle/>
          <a:p>
            <a:pPr marL="342900" indent="-342900" algn="r" rtl="1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sz="1400" b="1" dirty="0" smtClean="0"/>
              <a:t>“You've </a:t>
            </a:r>
            <a:r>
              <a:rPr lang="en-US" sz="1400" b="1" dirty="0"/>
              <a:t>Changed</a:t>
            </a:r>
            <a:r>
              <a:rPr lang="en-US" sz="1400" b="1" dirty="0" smtClean="0"/>
              <a:t>: Detecting </a:t>
            </a:r>
            <a:r>
              <a:rPr lang="en-US" sz="1400" b="1" dirty="0"/>
              <a:t>Malicious Browser </a:t>
            </a:r>
            <a:r>
              <a:rPr lang="en-US" sz="1400" b="1" dirty="0" smtClean="0"/>
              <a:t>Extensions Through </a:t>
            </a:r>
            <a:r>
              <a:rPr lang="en-US" sz="1400" b="1" dirty="0"/>
              <a:t>Their Update </a:t>
            </a:r>
            <a:r>
              <a:rPr lang="en-US" sz="1400" b="1" dirty="0" smtClean="0"/>
              <a:t>Deltas”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he-IL" sz="1400" dirty="0"/>
              <a:t>מאמר זה בוצע במהלך 6 שנים והציע מערכת דו-שלבית המזהה תחילה הרחבות זדוניות על סמך דירוגי הרחבות </a:t>
            </a:r>
            <a:r>
              <a:rPr lang="he-IL" sz="1400" dirty="0" smtClean="0"/>
              <a:t>חריגים                                                      ומאתרת </a:t>
            </a:r>
            <a:r>
              <a:rPr lang="he-IL" sz="1400" dirty="0"/>
              <a:t>את הקוד שנוסף לתוסף תקין כדי להפוך אותו לזדוני .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he-IL" sz="1400" dirty="0"/>
              <a:t>את הניתוח הם עשו לפי </a:t>
            </a:r>
            <a:r>
              <a:rPr lang="he-IL" sz="1400" dirty="0" smtClean="0"/>
              <a:t>דמיון </a:t>
            </a:r>
            <a:r>
              <a:rPr lang="he-IL" sz="1400" dirty="0"/>
              <a:t>בין הקטעי קוד של הכרומים שיש להם במאגר, ע"י </a:t>
            </a:r>
            <a:r>
              <a:rPr lang="en-US" sz="1400" dirty="0" err="1"/>
              <a:t>api</a:t>
            </a:r>
            <a:r>
              <a:rPr lang="he-IL" sz="1400" dirty="0"/>
              <a:t> חשודים לפי הרשימה שלהם.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he-IL" sz="1400" dirty="0"/>
              <a:t>במאגר יש להם רק כרומים זדוניים וסיווגו לפי </a:t>
            </a:r>
            <a:r>
              <a:rPr lang="en-US" sz="1400" dirty="0"/>
              <a:t>clusters</a:t>
            </a:r>
            <a:r>
              <a:rPr lang="he-IL" sz="1400" dirty="0"/>
              <a:t>.</a:t>
            </a:r>
            <a:r>
              <a:rPr lang="en-US" sz="1400" b="1" dirty="0"/>
              <a:t/>
            </a:r>
            <a:br>
              <a:rPr lang="en-US" sz="1400" b="1" dirty="0"/>
            </a:br>
            <a:r>
              <a:rPr lang="en-US" sz="1400" dirty="0"/>
              <a:t/>
            </a:r>
            <a:br>
              <a:rPr lang="en-US" sz="1400" dirty="0"/>
            </a:br>
            <a:endParaRPr lang="he" sz="1400" dirty="0"/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1CFF7A69-FF86-6889-78AD-240F8B798A13}"/>
              </a:ext>
            </a:extLst>
          </p:cNvPr>
          <p:cNvSpPr txBox="1">
            <a:spLocks/>
          </p:cNvSpPr>
          <p:nvPr/>
        </p:nvSpPr>
        <p:spPr>
          <a:xfrm flipH="1">
            <a:off x="1013012" y="27824"/>
            <a:ext cx="10993546" cy="1867112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בס"ד</a:t>
            </a:r>
            <a:endParaRPr lang="he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E5B091E0-45C3-01F3-4801-3992BCE0A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257" y="3208685"/>
            <a:ext cx="3684338" cy="323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55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מלבן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747343" y="-188867"/>
            <a:ext cx="10993549" cy="1475013"/>
          </a:xfrm>
        </p:spPr>
        <p:txBody>
          <a:bodyPr rtlCol="1">
            <a:normAutofit/>
          </a:bodyPr>
          <a:lstStyle/>
          <a:p>
            <a:pPr algn="ctr" rt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Related Works</a:t>
            </a:r>
            <a:endParaRPr lang="h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556987" y="1395908"/>
            <a:ext cx="10183905" cy="1768558"/>
          </a:xfrm>
        </p:spPr>
        <p:txBody>
          <a:bodyPr rtlCol="1">
            <a:noAutofit/>
          </a:bodyPr>
          <a:lstStyle/>
          <a:p>
            <a:pPr marL="342900" indent="-342900" algn="r" rtl="1">
              <a:lnSpc>
                <a:spcPct val="220000"/>
              </a:lnSpc>
              <a:buFont typeface="Courier New" panose="02070309020205020404" pitchFamily="49" charset="0"/>
              <a:buChar char="o"/>
            </a:pPr>
            <a:r>
              <a:rPr lang="en-US" sz="1400" b="1" dirty="0"/>
              <a:t>"Hulk: Eliciting Malicious Behavior in Browser </a:t>
            </a:r>
            <a:r>
              <a:rPr lang="en-US" sz="1400" b="1" dirty="0" smtClean="0"/>
              <a:t>Extensions"</a:t>
            </a:r>
            <a:r>
              <a:rPr lang="he-IL" sz="1400" b="1" dirty="0" smtClean="0"/>
              <a:t>                                                                                                 </a:t>
            </a:r>
            <a:r>
              <a:rPr lang="he-IL" sz="1400" dirty="0" smtClean="0"/>
              <a:t>במאמר </a:t>
            </a:r>
            <a:r>
              <a:rPr lang="he-IL" sz="1400" dirty="0"/>
              <a:t>זה הציגו את </a:t>
            </a:r>
            <a:r>
              <a:rPr lang="en-US" sz="1400" dirty="0"/>
              <a:t>,Hulk</a:t>
            </a:r>
            <a:r>
              <a:rPr lang="he-IL" sz="1400" dirty="0"/>
              <a:t> מערכת דינמית לנתח הרחבות לדפדפן </a:t>
            </a:r>
            <a:r>
              <a:rPr lang="en-US" sz="1400" dirty="0"/>
              <a:t>Chrome </a:t>
            </a:r>
            <a:r>
              <a:rPr lang="he-IL" sz="1400" dirty="0"/>
              <a:t> ולזהות התנהגות זדונית. המערכת שלנו עוקבת </a:t>
            </a:r>
            <a:r>
              <a:rPr lang="he-IL" sz="1400" dirty="0" smtClean="0"/>
              <a:t>אחר </a:t>
            </a:r>
            <a:r>
              <a:rPr lang="he-IL" sz="1400" dirty="0"/>
              <a:t>פעולות הרחבה ויוצרת סביבה דינמית המתאימה למערכת הצרכים של התוסף על מנת להפעיל את ההתנהגות המיועדת של תוספים, ולסווג את התוסף כזדוני או שפירים בהתאם. </a:t>
            </a:r>
            <a:r>
              <a:rPr lang="he-IL" sz="1400" dirty="0" smtClean="0"/>
              <a:t>במאמר </a:t>
            </a:r>
            <a:r>
              <a:rPr lang="he-IL" sz="1400" dirty="0"/>
              <a:t>לקחו את התוסף הריצו אותו וחקרו את ההתנהגות לדוגמא מה התוסף מבקש בעת הריצה, שינויים בדפדפן </a:t>
            </a:r>
            <a:r>
              <a:rPr lang="he-IL" sz="1400" dirty="0" err="1"/>
              <a:t>וכו</a:t>
            </a:r>
            <a:r>
              <a:rPr lang="he-IL" sz="1400" dirty="0"/>
              <a:t>..</a:t>
            </a:r>
          </a:p>
          <a:p>
            <a:pPr marL="342900" indent="-342900" algn="r" rtl="1">
              <a:lnSpc>
                <a:spcPct val="220000"/>
              </a:lnSpc>
              <a:buFont typeface="Courier New" panose="02070309020205020404" pitchFamily="49" charset="0"/>
              <a:buChar char="o"/>
            </a:pPr>
            <a:endParaRPr lang="he-IL" sz="1400" dirty="0"/>
          </a:p>
          <a:p>
            <a:pPr marL="342900" indent="-342900" algn="r" rtl="1">
              <a:lnSpc>
                <a:spcPct val="220000"/>
              </a:lnSpc>
              <a:buFont typeface="Courier New" panose="02070309020205020404" pitchFamily="49" charset="0"/>
              <a:buChar char="o"/>
            </a:pPr>
            <a:r>
              <a:rPr lang="he-IL" sz="1400" dirty="0"/>
              <a:t>תוצאות:</a:t>
            </a:r>
          </a:p>
          <a:p>
            <a:pPr marL="342900" indent="-342900" algn="r" rtl="1">
              <a:lnSpc>
                <a:spcPct val="220000"/>
              </a:lnSpc>
              <a:buFont typeface="Courier New" panose="02070309020205020404" pitchFamily="49" charset="0"/>
              <a:buChar char="o"/>
            </a:pPr>
            <a:endParaRPr lang="he-IL" sz="1400" dirty="0"/>
          </a:p>
          <a:p>
            <a:pPr marL="342900" indent="-342900" algn="r" rtl="1">
              <a:lnSpc>
                <a:spcPct val="220000"/>
              </a:lnSpc>
              <a:buFont typeface="Courier New" panose="02070309020205020404" pitchFamily="49" charset="0"/>
              <a:buChar char="o"/>
            </a:pPr>
            <a:endParaRPr lang="he-IL" sz="1400" dirty="0"/>
          </a:p>
          <a:p>
            <a:pPr marL="342900" indent="-342900" algn="r" rtl="1">
              <a:lnSpc>
                <a:spcPct val="220000"/>
              </a:lnSpc>
              <a:buFont typeface="Courier New" panose="02070309020205020404" pitchFamily="49" charset="0"/>
              <a:buChar char="o"/>
            </a:pPr>
            <a:endParaRPr lang="he" sz="1400" dirty="0"/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1CFF7A69-FF86-6889-78AD-240F8B798A13}"/>
              </a:ext>
            </a:extLst>
          </p:cNvPr>
          <p:cNvSpPr txBox="1">
            <a:spLocks/>
          </p:cNvSpPr>
          <p:nvPr/>
        </p:nvSpPr>
        <p:spPr>
          <a:xfrm flipH="1">
            <a:off x="1013012" y="27824"/>
            <a:ext cx="10993546" cy="1867112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בס"ד</a:t>
            </a:r>
            <a:endParaRPr lang="he" dirty="0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E24E207E-B7A1-9957-F4F7-5AEC1891CC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66" b="68773"/>
          <a:stretch/>
        </p:blipFill>
        <p:spPr>
          <a:xfrm>
            <a:off x="829869" y="4589756"/>
            <a:ext cx="4580773" cy="1489149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E24E207E-B7A1-9957-F4F7-5AEC1891CC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70" t="39564" r="570" b="-39564"/>
          <a:stretch/>
        </p:blipFill>
        <p:spPr>
          <a:xfrm>
            <a:off x="4793942" y="4217793"/>
            <a:ext cx="4025666" cy="399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909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מלבן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>
              <a:lnSpc>
                <a:spcPct val="200000"/>
              </a:lnSpc>
            </a:pPr>
            <a:endParaRPr lang="en-US" sz="1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747343" y="-188867"/>
            <a:ext cx="10993549" cy="1475013"/>
          </a:xfrm>
        </p:spPr>
        <p:txBody>
          <a:bodyPr rtlCol="1">
            <a:normAutofit/>
          </a:bodyPr>
          <a:lstStyle/>
          <a:p>
            <a:pPr algn="ctr" rtl="1">
              <a:lnSpc>
                <a:spcPct val="200000"/>
              </a:lnSpc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Related Works</a:t>
            </a:r>
            <a:endParaRPr lang="he" sz="28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85442" y="1387198"/>
            <a:ext cx="11635674" cy="2971737"/>
          </a:xfrm>
        </p:spPr>
        <p:txBody>
          <a:bodyPr rtlCol="1">
            <a:normAutofit fontScale="77500" lnSpcReduction="20000"/>
          </a:bodyPr>
          <a:lstStyle/>
          <a:p>
            <a:pPr marL="285750" indent="-285750" algn="r" rtl="1">
              <a:lnSpc>
                <a:spcPct val="200000"/>
              </a:lnSpc>
              <a:buFont typeface="Courier New" panose="02070309020205020404" pitchFamily="49" charset="0"/>
              <a:buChar char="o"/>
            </a:pPr>
            <a:endParaRPr lang="he-IL" sz="1400" b="1" dirty="0"/>
          </a:p>
          <a:p>
            <a:pPr marL="285750" indent="-285750" algn="r" rtl="1">
              <a:lnSpc>
                <a:spcPct val="200000"/>
              </a:lnSpc>
              <a:buFont typeface="Courier New" panose="02070309020205020404" pitchFamily="49" charset="0"/>
              <a:buChar char="o"/>
            </a:pPr>
            <a:endParaRPr lang="en-US" sz="1800" dirty="0"/>
          </a:p>
          <a:p>
            <a:pPr marL="285750" indent="-285750" algn="r" rtl="1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he-IL" sz="1800" dirty="0"/>
              <a:t>במאמר זה הם השתמשו בשילוב של ניתוח דינמי וסטטי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he-IL" sz="1800" dirty="0"/>
              <a:t>בחלק הסטטי בהרשאות הם בדקו לפי הרשאות נפוצות אם </a:t>
            </a:r>
            <a:r>
              <a:rPr lang="he-IL" sz="1800" dirty="0" smtClean="0"/>
              <a:t>קיים/לא</a:t>
            </a:r>
          </a:p>
          <a:p>
            <a:pPr marL="285750" indent="-285750" algn="r" rtl="1">
              <a:lnSpc>
                <a:spcPct val="200000"/>
              </a:lnSpc>
              <a:buFont typeface="Courier New" panose="02070309020205020404" pitchFamily="49" charset="0"/>
              <a:buChar char="o"/>
            </a:pPr>
            <a:endParaRPr lang="he-IL" sz="1800" dirty="0"/>
          </a:p>
          <a:p>
            <a:pPr marL="285750" indent="-285750" algn="r" rtl="1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he-IL" sz="1800" dirty="0" smtClean="0"/>
              <a:t>תוצאות:</a:t>
            </a:r>
            <a:endParaRPr lang="he-IL" sz="1800" dirty="0"/>
          </a:p>
          <a:p>
            <a:pPr marL="285750" indent="-285750" algn="r" rtl="1">
              <a:lnSpc>
                <a:spcPct val="200000"/>
              </a:lnSpc>
              <a:buFont typeface="Courier New" panose="02070309020205020404" pitchFamily="49" charset="0"/>
              <a:buChar char="o"/>
            </a:pPr>
            <a:endParaRPr lang="he" sz="1400" dirty="0"/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>
              <a:lnSpc>
                <a:spcPct val="200000"/>
              </a:lnSpc>
            </a:pPr>
            <a:endParaRPr lang="en-US" sz="1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>
              <a:lnSpc>
                <a:spcPct val="200000"/>
              </a:lnSpc>
            </a:pPr>
            <a:endParaRPr lang="en-US" sz="1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>
              <a:lnSpc>
                <a:spcPct val="200000"/>
              </a:lnSpc>
            </a:pPr>
            <a:endParaRPr lang="en-US" sz="14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1CFF7A69-FF86-6889-78AD-240F8B798A13}"/>
              </a:ext>
            </a:extLst>
          </p:cNvPr>
          <p:cNvSpPr txBox="1">
            <a:spLocks/>
          </p:cNvSpPr>
          <p:nvPr/>
        </p:nvSpPr>
        <p:spPr>
          <a:xfrm flipH="1">
            <a:off x="1013012" y="27824"/>
            <a:ext cx="10993546" cy="1867112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lang="he-IL" sz="1400" dirty="0"/>
              <a:t>בס"ד</a:t>
            </a:r>
            <a:endParaRPr lang="he" sz="1400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B58A528B-E76C-A6E5-4C4C-D139CC4D7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443" y="4208016"/>
            <a:ext cx="5125165" cy="1978361"/>
          </a:xfrm>
          <a:prstGeom prst="rect">
            <a:avLst/>
          </a:prstGeom>
        </p:spPr>
      </p:pic>
      <p:sp>
        <p:nvSpPr>
          <p:cNvPr id="8" name="כותרת משנה 2">
            <a:extLst>
              <a:ext uri="{FF2B5EF4-FFF2-40B4-BE49-F238E27FC236}">
                <a16:creationId xmlns:a16="http://schemas.microsoft.com/office/drawing/2014/main" id="{946E29CB-F703-7073-9646-9EB011752ED3}"/>
              </a:ext>
            </a:extLst>
          </p:cNvPr>
          <p:cNvSpPr txBox="1">
            <a:spLocks/>
          </p:cNvSpPr>
          <p:nvPr/>
        </p:nvSpPr>
        <p:spPr>
          <a:xfrm flipH="1">
            <a:off x="158934" y="1558407"/>
            <a:ext cx="11635674" cy="1768558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sz="1400" b="1" dirty="0"/>
              <a:t>“A Combined Static and Dynamic Analysis Approach to Detect Malicious Browser Extensions”</a:t>
            </a:r>
            <a:endParaRPr lang="he" sz="1400" b="1" dirty="0"/>
          </a:p>
        </p:txBody>
      </p:sp>
      <p:pic>
        <p:nvPicPr>
          <p:cNvPr id="11" name="תמונה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228324"/>
            <a:ext cx="4655846" cy="2470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319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1756490" y="6873494"/>
            <a:ext cx="28447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מלבן 6"/>
          <p:cNvSpPr/>
          <p:nvPr/>
        </p:nvSpPr>
        <p:spPr>
          <a:xfrm>
            <a:off x="3834488" y="610617"/>
            <a:ext cx="51667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chrome extension </a:t>
            </a:r>
            <a:r>
              <a:rPr lang="he-IL" sz="2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structure</a:t>
            </a:r>
            <a:endParaRPr lang="he-IL" sz="2800" b="1" dirty="0">
              <a:solidFill>
                <a:schemeClr val="tx1">
                  <a:lumMod val="75000"/>
                  <a:lumOff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9" name="מחבר חץ ישר 8"/>
          <p:cNvCxnSpPr/>
          <p:nvPr/>
        </p:nvCxnSpPr>
        <p:spPr>
          <a:xfrm flipV="1">
            <a:off x="6691851" y="2667097"/>
            <a:ext cx="1872343" cy="8527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מחבר חץ ישר 9"/>
          <p:cNvCxnSpPr/>
          <p:nvPr/>
        </p:nvCxnSpPr>
        <p:spPr>
          <a:xfrm flipH="1" flipV="1">
            <a:off x="3577789" y="2484452"/>
            <a:ext cx="1515290" cy="83820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מחבר חץ ישר 10"/>
          <p:cNvCxnSpPr/>
          <p:nvPr/>
        </p:nvCxnSpPr>
        <p:spPr>
          <a:xfrm>
            <a:off x="6787646" y="4178188"/>
            <a:ext cx="1776548" cy="57476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מחבר חץ ישר 15"/>
          <p:cNvCxnSpPr/>
          <p:nvPr/>
        </p:nvCxnSpPr>
        <p:spPr>
          <a:xfrm flipH="1">
            <a:off x="3360818" y="4273983"/>
            <a:ext cx="1949232" cy="38317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תמונה 5"/>
          <p:cNvPicPr>
            <a:picLocks noChangeAspect="1"/>
          </p:cNvPicPr>
          <p:nvPr/>
        </p:nvPicPr>
        <p:blipFill rotWithShape="1">
          <a:blip r:embed="rId2"/>
          <a:srcRect l="13879" t="11794" r="12706" b="13708"/>
          <a:stretch/>
        </p:blipFill>
        <p:spPr>
          <a:xfrm>
            <a:off x="4977322" y="2922913"/>
            <a:ext cx="2264229" cy="2307771"/>
          </a:xfrm>
          <a:prstGeom prst="rect">
            <a:avLst/>
          </a:prstGeom>
        </p:spPr>
      </p:pic>
      <p:sp>
        <p:nvSpPr>
          <p:cNvPr id="19" name="מלבן 18"/>
          <p:cNvSpPr/>
          <p:nvPr/>
        </p:nvSpPr>
        <p:spPr>
          <a:xfrm>
            <a:off x="8720207" y="2020766"/>
            <a:ext cx="19489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B0F0"/>
                </a:solidFill>
              </a:rPr>
              <a:t>JavaSript</a:t>
            </a:r>
            <a:endParaRPr lang="he-IL" sz="3600" dirty="0">
              <a:solidFill>
                <a:srgbClr val="00B0F0"/>
              </a:solidFill>
            </a:endParaRPr>
          </a:p>
        </p:txBody>
      </p:sp>
      <p:sp>
        <p:nvSpPr>
          <p:cNvPr id="20" name="מלבן 19"/>
          <p:cNvSpPr/>
          <p:nvPr/>
        </p:nvSpPr>
        <p:spPr>
          <a:xfrm>
            <a:off x="9561100" y="4333994"/>
            <a:ext cx="9781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00B0F0"/>
                </a:solidFill>
              </a:rPr>
              <a:t>CSS</a:t>
            </a:r>
            <a:endParaRPr lang="he-IL" sz="3600" dirty="0">
              <a:solidFill>
                <a:srgbClr val="00B0F0"/>
              </a:solidFill>
            </a:endParaRPr>
          </a:p>
        </p:txBody>
      </p:sp>
      <p:sp>
        <p:nvSpPr>
          <p:cNvPr id="21" name="מלבן 20"/>
          <p:cNvSpPr/>
          <p:nvPr/>
        </p:nvSpPr>
        <p:spPr>
          <a:xfrm>
            <a:off x="1695799" y="1871111"/>
            <a:ext cx="18819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00B0F0"/>
                </a:solidFill>
              </a:rPr>
              <a:t>Manifest</a:t>
            </a:r>
            <a:endParaRPr lang="he-IL" sz="3600" dirty="0">
              <a:solidFill>
                <a:srgbClr val="00B0F0"/>
              </a:solidFill>
            </a:endParaRPr>
          </a:p>
        </p:txBody>
      </p:sp>
      <p:sp>
        <p:nvSpPr>
          <p:cNvPr id="22" name="מלבן 21"/>
          <p:cNvSpPr/>
          <p:nvPr/>
        </p:nvSpPr>
        <p:spPr>
          <a:xfrm>
            <a:off x="2029525" y="4333993"/>
            <a:ext cx="13051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00B0F0"/>
                </a:solidFill>
              </a:rPr>
              <a:t>HTML</a:t>
            </a:r>
            <a:endParaRPr lang="he-IL" sz="3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88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מלבן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747343" y="-188867"/>
            <a:ext cx="10993549" cy="1475013"/>
          </a:xfrm>
        </p:spPr>
        <p:txBody>
          <a:bodyPr rtlCol="1">
            <a:normAutofit/>
          </a:bodyPr>
          <a:lstStyle/>
          <a:p>
            <a:pPr algn="ctr" rt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 work</a:t>
            </a:r>
            <a:endParaRPr lang="h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1CFF7A69-FF86-6889-78AD-240F8B798A13}"/>
              </a:ext>
            </a:extLst>
          </p:cNvPr>
          <p:cNvSpPr txBox="1">
            <a:spLocks/>
          </p:cNvSpPr>
          <p:nvPr/>
        </p:nvSpPr>
        <p:spPr>
          <a:xfrm flipH="1">
            <a:off x="1013012" y="27824"/>
            <a:ext cx="10993546" cy="1867112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בס"ד</a:t>
            </a:r>
            <a:endParaRPr lang="he" dirty="0"/>
          </a:p>
        </p:txBody>
      </p:sp>
      <p:sp>
        <p:nvSpPr>
          <p:cNvPr id="8" name="כותרת משנה 2">
            <a:extLst>
              <a:ext uri="{FF2B5EF4-FFF2-40B4-BE49-F238E27FC236}">
                <a16:creationId xmlns:a16="http://schemas.microsoft.com/office/drawing/2014/main" id="{946E29CB-F703-7073-9646-9EB011752ED3}"/>
              </a:ext>
            </a:extLst>
          </p:cNvPr>
          <p:cNvSpPr txBox="1">
            <a:spLocks/>
          </p:cNvSpPr>
          <p:nvPr/>
        </p:nvSpPr>
        <p:spPr>
          <a:xfrm flipH="1">
            <a:off x="1752600" y="1365744"/>
            <a:ext cx="9738294" cy="4803867"/>
          </a:xfrm>
          <a:prstGeom prst="rect">
            <a:avLst/>
          </a:prstGeom>
        </p:spPr>
        <p:txBody>
          <a:bodyPr vert="horz" lIns="91440" tIns="45720" rIns="91440" bIns="45720" rtlCol="1" anchor="t">
            <a:no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70000"/>
              </a:lnSpc>
            </a:pPr>
            <a:r>
              <a:rPr lang="he-IL" sz="1200" b="1" dirty="0"/>
              <a:t>בשלב ראשוני חקרנו איך נראה תוסף וכיצד ניתן להפוך אותו לזדוני</a:t>
            </a:r>
            <a:r>
              <a:rPr lang="he-IL" sz="1200" b="1" dirty="0" smtClean="0"/>
              <a:t>.</a:t>
            </a:r>
            <a:endParaRPr lang="he-IL" sz="1200" b="1" dirty="0"/>
          </a:p>
          <a:p>
            <a:pPr marL="342900" indent="-342900">
              <a:lnSpc>
                <a:spcPct val="170000"/>
              </a:lnSpc>
              <a:buFont typeface="Courier New" panose="02070309020205020404" pitchFamily="49" charset="0"/>
              <a:buChar char="o"/>
            </a:pPr>
            <a:r>
              <a:rPr lang="en-US" sz="1200" b="1" dirty="0"/>
              <a:t>Dataset</a:t>
            </a:r>
            <a:r>
              <a:rPr lang="he-IL" sz="1200" b="1" dirty="0"/>
              <a:t>:</a:t>
            </a:r>
          </a:p>
          <a:p>
            <a:pPr>
              <a:lnSpc>
                <a:spcPct val="170000"/>
              </a:lnSpc>
            </a:pPr>
            <a:r>
              <a:rPr lang="he-IL" sz="1200" dirty="0" smtClean="0"/>
              <a:t>קיבלנו כ-50 תוספים זדוניים </a:t>
            </a:r>
            <a:r>
              <a:rPr lang="he-IL" sz="1200" dirty="0"/>
              <a:t>מד"ר רן </a:t>
            </a:r>
            <a:r>
              <a:rPr lang="he-IL" sz="1200" dirty="0" smtClean="0"/>
              <a:t>דובין וכ</a:t>
            </a:r>
            <a:r>
              <a:rPr lang="he-IL" sz="1200" dirty="0" smtClean="0"/>
              <a:t>מה תוספים זדונים שמצאנ</a:t>
            </a:r>
            <a:r>
              <a:rPr lang="he-IL" sz="1200" dirty="0" smtClean="0"/>
              <a:t>ו באינטרנט.</a:t>
            </a: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he-IL" sz="1200" dirty="0" smtClean="0"/>
              <a:t>והורדנו 200 תוספים תקינים מ</a:t>
            </a:r>
            <a:r>
              <a:rPr lang="en-US" sz="1200" dirty="0" smtClean="0"/>
              <a:t>. google</a:t>
            </a:r>
            <a:endParaRPr lang="he-IL" sz="1200" dirty="0" smtClean="0"/>
          </a:p>
          <a:p>
            <a:pPr marL="342900" indent="-342900">
              <a:lnSpc>
                <a:spcPct val="170000"/>
              </a:lnSpc>
              <a:buFont typeface="Courier New" panose="02070309020205020404" pitchFamily="49" charset="0"/>
              <a:buChar char="o"/>
            </a:pPr>
            <a:r>
              <a:rPr lang="he-IL" sz="1200" b="1" dirty="0" smtClean="0"/>
              <a:t>פיצ'רים מרכזיים:</a:t>
            </a:r>
            <a:r>
              <a:rPr lang="en-US" sz="1200" b="1" dirty="0" smtClean="0"/>
              <a:t/>
            </a:r>
            <a:br>
              <a:rPr lang="en-US" sz="1200" b="1" dirty="0" smtClean="0"/>
            </a:br>
            <a:r>
              <a:rPr lang="he-IL" sz="1200" b="1" dirty="0" smtClean="0"/>
              <a:t>-</a:t>
            </a:r>
            <a:r>
              <a:rPr lang="he-IL" sz="1200" dirty="0" smtClean="0"/>
              <a:t>הוצאנו מתוך קובץ המניפסט את ההרשאות ואת המשקל נתנו ע"י שיטה </a:t>
            </a:r>
            <a:r>
              <a:rPr lang="en-US" sz="1200" dirty="0" smtClean="0"/>
              <a:t>word2vec</a:t>
            </a:r>
            <a:br>
              <a:rPr lang="en-US" sz="1200" dirty="0" smtClean="0"/>
            </a:br>
            <a:r>
              <a:rPr lang="he-IL" sz="1200" dirty="0" smtClean="0"/>
              <a:t>  בנוסף שמרנו את מספר ההרשאות.</a:t>
            </a:r>
            <a:endParaRPr lang="he-IL" sz="1200" b="1" dirty="0" smtClean="0"/>
          </a:p>
          <a:p>
            <a:pPr>
              <a:lnSpc>
                <a:spcPct val="170000"/>
              </a:lnSpc>
            </a:pPr>
            <a:r>
              <a:rPr lang="he-IL" sz="1200" dirty="0" smtClean="0"/>
              <a:t>       -בקובץ ה</a:t>
            </a:r>
            <a:r>
              <a:rPr lang="en-US" sz="1200" dirty="0" err="1" smtClean="0"/>
              <a:t>js</a:t>
            </a:r>
            <a:r>
              <a:rPr lang="en-US" sz="1200" dirty="0" smtClean="0"/>
              <a:t> </a:t>
            </a:r>
            <a:r>
              <a:rPr lang="he-IL" sz="1200" dirty="0" smtClean="0"/>
              <a:t> הוצאנו </a:t>
            </a:r>
            <a:r>
              <a:rPr lang="en-US" sz="1200" dirty="0" err="1" smtClean="0"/>
              <a:t>url</a:t>
            </a:r>
            <a:r>
              <a:rPr lang="en-US" sz="1200" dirty="0" smtClean="0"/>
              <a:t> </a:t>
            </a:r>
            <a:r>
              <a:rPr lang="he-IL" sz="1200" dirty="0" smtClean="0"/>
              <a:t> ובדקנו האם הם תקינים לפי ביטוי רגולרי</a:t>
            </a:r>
            <a:r>
              <a:rPr lang="en-US" sz="1200" dirty="0" smtClean="0"/>
              <a:t>.</a:t>
            </a:r>
            <a:br>
              <a:rPr lang="en-US" sz="1200" dirty="0" smtClean="0"/>
            </a:br>
            <a:r>
              <a:rPr lang="he-IL" sz="1200" dirty="0" smtClean="0"/>
              <a:t>       - בדקנו האם הקובצים  מכיל קוד מעורפל</a:t>
            </a:r>
            <a:r>
              <a:rPr lang="en-US" sz="1200" dirty="0" smtClean="0"/>
              <a:t>.</a:t>
            </a:r>
            <a:br>
              <a:rPr lang="en-US" sz="1200" dirty="0" smtClean="0"/>
            </a:br>
            <a:r>
              <a:rPr lang="he-IL" sz="1200" dirty="0" smtClean="0"/>
              <a:t>       -בדקנו האם הקבצים מכילים קריאות שיכולות לשמש למטרה זדונית.                                                                                                                                                          </a:t>
            </a:r>
            <a:r>
              <a:rPr lang="he-IL" sz="1200" dirty="0" smtClean="0">
                <a:solidFill>
                  <a:schemeClr val="bg1"/>
                </a:solidFill>
              </a:rPr>
              <a:t>_</a:t>
            </a:r>
            <a:r>
              <a:rPr lang="he-IL" sz="1200" dirty="0" smtClean="0"/>
              <a:t>     -הרשאות נוספות שהוצאנו אבל לא השתמשנו בהם היו מקובץ ה </a:t>
            </a:r>
            <a:r>
              <a:rPr lang="en-US" sz="1200" dirty="0" err="1" smtClean="0"/>
              <a:t>css</a:t>
            </a:r>
            <a:r>
              <a:rPr lang="en-US" sz="1200" dirty="0" smtClean="0"/>
              <a:t> </a:t>
            </a:r>
            <a:r>
              <a:rPr lang="he-IL" sz="1200" dirty="0" smtClean="0"/>
              <a:t> </a:t>
            </a:r>
            <a:r>
              <a:rPr lang="he-IL" sz="1200" dirty="0" err="1" smtClean="0"/>
              <a:t>וה</a:t>
            </a:r>
            <a:r>
              <a:rPr lang="en-US" sz="1200" dirty="0" smtClean="0"/>
              <a:t>html-</a:t>
            </a:r>
            <a:r>
              <a:rPr lang="he-IL" sz="1200" dirty="0" smtClean="0"/>
              <a:t>.                                                                                                                                                     </a:t>
            </a:r>
            <a:r>
              <a:rPr lang="he-IL" sz="1200" dirty="0" smtClean="0">
                <a:solidFill>
                  <a:schemeClr val="bg1"/>
                </a:solidFill>
              </a:rPr>
              <a:t>ז</a:t>
            </a:r>
            <a:r>
              <a:rPr lang="he-IL" sz="1200" dirty="0" smtClean="0"/>
              <a:t>       זאת מכיוון שהדאטה שהיה לנו לא היו התקפות מסוג זה ולכן הם לא תרמו ללמידה.</a:t>
            </a:r>
            <a:endParaRPr lang="he-IL" sz="1200" dirty="0"/>
          </a:p>
        </p:txBody>
      </p:sp>
    </p:spTree>
    <p:extLst>
      <p:ext uri="{BB962C8B-B14F-4D97-AF65-F5344CB8AC3E}">
        <p14:creationId xmlns:p14="http://schemas.microsoft.com/office/powerpoint/2010/main" val="170429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מלבן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747343" y="-188867"/>
            <a:ext cx="10993549" cy="1475013"/>
          </a:xfrm>
        </p:spPr>
        <p:txBody>
          <a:bodyPr rtlCol="1">
            <a:normAutofit/>
          </a:bodyPr>
          <a:lstStyle/>
          <a:p>
            <a:pPr algn="ctr" rt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 work</a:t>
            </a:r>
            <a:endParaRPr lang="h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1CFF7A69-FF86-6889-78AD-240F8B798A13}"/>
              </a:ext>
            </a:extLst>
          </p:cNvPr>
          <p:cNvSpPr txBox="1">
            <a:spLocks/>
          </p:cNvSpPr>
          <p:nvPr/>
        </p:nvSpPr>
        <p:spPr>
          <a:xfrm flipH="1">
            <a:off x="1013012" y="27824"/>
            <a:ext cx="10993546" cy="1867112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בס"ד</a:t>
            </a:r>
            <a:endParaRPr lang="he" dirty="0"/>
          </a:p>
        </p:txBody>
      </p:sp>
      <p:sp>
        <p:nvSpPr>
          <p:cNvPr id="8" name="כותרת משנה 2">
            <a:extLst>
              <a:ext uri="{FF2B5EF4-FFF2-40B4-BE49-F238E27FC236}">
                <a16:creationId xmlns:a16="http://schemas.microsoft.com/office/drawing/2014/main" id="{946E29CB-F703-7073-9646-9EB011752ED3}"/>
              </a:ext>
            </a:extLst>
          </p:cNvPr>
          <p:cNvSpPr txBox="1">
            <a:spLocks/>
          </p:cNvSpPr>
          <p:nvPr/>
        </p:nvSpPr>
        <p:spPr>
          <a:xfrm flipH="1">
            <a:off x="278163" y="1475013"/>
            <a:ext cx="11635674" cy="3858024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1300" b="1" dirty="0"/>
              <a:t>במחקר הראשון שעשינו </a:t>
            </a:r>
            <a:r>
              <a:rPr lang="he-IL" sz="1300" b="1" dirty="0" smtClean="0"/>
              <a:t>השתמשנו בשיטת </a:t>
            </a:r>
            <a:r>
              <a:rPr lang="he-IL" sz="1300" b="1" dirty="0"/>
              <a:t>המפקח ובמודל </a:t>
            </a:r>
            <a:r>
              <a:rPr lang="en-US" sz="1300" b="1" dirty="0"/>
              <a:t>AdabostClassifier</a:t>
            </a:r>
            <a:r>
              <a:rPr lang="he-IL" sz="1300" b="1" dirty="0"/>
              <a:t> </a:t>
            </a:r>
            <a:endParaRPr lang="he-IL" sz="1300" b="1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e-IL" sz="1300" b="1" dirty="0" smtClean="0"/>
              <a:t>בניגוד </a:t>
            </a:r>
            <a:r>
              <a:rPr lang="he-IL" sz="1300" b="1" dirty="0"/>
              <a:t>לעבודות קודמות בהן התמקדו ברשימה שחורה ספציפית של הרשאות ומילים חשודות ניסינו לייצר מודל כללי כמה שניתן.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13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he-IL" sz="1300" b="1"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EACAEEBB-1E72-ABE8-05A6-F9A00DB57E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21" b="4169"/>
          <a:stretch/>
        </p:blipFill>
        <p:spPr>
          <a:xfrm>
            <a:off x="4149853" y="2320755"/>
            <a:ext cx="4415027" cy="435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9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מלבן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747343" y="-188867"/>
            <a:ext cx="10993549" cy="1475013"/>
          </a:xfrm>
        </p:spPr>
        <p:txBody>
          <a:bodyPr rtlCol="1">
            <a:normAutofit/>
          </a:bodyPr>
          <a:lstStyle/>
          <a:p>
            <a:pPr algn="ctr" rt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 work</a:t>
            </a:r>
            <a:endParaRPr lang="h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42146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" name="מלבן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6533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כותרת משנה 2">
            <a:extLst>
              <a:ext uri="{FF2B5EF4-FFF2-40B4-BE49-F238E27FC236}">
                <a16:creationId xmlns:a16="http://schemas.microsoft.com/office/drawing/2014/main" id="{1CFF7A69-FF86-6889-78AD-240F8B798A13}"/>
              </a:ext>
            </a:extLst>
          </p:cNvPr>
          <p:cNvSpPr txBox="1">
            <a:spLocks/>
          </p:cNvSpPr>
          <p:nvPr/>
        </p:nvSpPr>
        <p:spPr>
          <a:xfrm flipH="1">
            <a:off x="1013012" y="27824"/>
            <a:ext cx="10993546" cy="1867112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e-IL" dirty="0"/>
              <a:t>בס"ד</a:t>
            </a:r>
            <a:endParaRPr lang="he" dirty="0"/>
          </a:p>
        </p:txBody>
      </p:sp>
      <p:sp>
        <p:nvSpPr>
          <p:cNvPr id="8" name="כותרת משנה 2">
            <a:extLst>
              <a:ext uri="{FF2B5EF4-FFF2-40B4-BE49-F238E27FC236}">
                <a16:creationId xmlns:a16="http://schemas.microsoft.com/office/drawing/2014/main" id="{946E29CB-F703-7073-9646-9EB011752ED3}"/>
              </a:ext>
            </a:extLst>
          </p:cNvPr>
          <p:cNvSpPr txBox="1">
            <a:spLocks/>
          </p:cNvSpPr>
          <p:nvPr/>
        </p:nvSpPr>
        <p:spPr>
          <a:xfrm flipH="1">
            <a:off x="278163" y="1475013"/>
            <a:ext cx="11635674" cy="3858024"/>
          </a:xfrm>
          <a:prstGeom prst="rect">
            <a:avLst/>
          </a:prstGeom>
        </p:spPr>
        <p:txBody>
          <a:bodyPr vert="horz" lIns="91440" tIns="45720" rIns="91440" bIns="45720" rtlCol="1" anchor="t">
            <a:normAutofit/>
          </a:bodyPr>
          <a:lstStyle>
            <a:lvl1pPr marL="0" indent="0" algn="r" defTabSz="457200" rtl="1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914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371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8288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marL="22860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1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1300" b="1" dirty="0"/>
              <a:t>מחקר נוסף שהתחלנו להשתמש בשיטת </a:t>
            </a:r>
            <a:r>
              <a:rPr lang="en-US" sz="1300" b="1" dirty="0" smtClean="0"/>
              <a:t>Unsupervised </a:t>
            </a:r>
            <a:r>
              <a:rPr lang="he-IL" sz="1300" b="1" dirty="0" smtClean="0"/>
              <a:t> </a:t>
            </a:r>
            <a:r>
              <a:rPr lang="he-IL" sz="1300" b="1" dirty="0"/>
              <a:t>ניסינו מודלים שונים אך התוצאות אינן </a:t>
            </a:r>
            <a:r>
              <a:rPr lang="he-IL" sz="1300" b="1" dirty="0" smtClean="0"/>
              <a:t>משמעותיות.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1300" b="1" dirty="0" smtClean="0"/>
              <a:t>לבסוף עשינו שילוב </a:t>
            </a:r>
            <a:r>
              <a:rPr lang="he-IL" sz="1300" b="1" dirty="0"/>
              <a:t>של מספר מודלים שהם: </a:t>
            </a:r>
            <a:r>
              <a:rPr lang="en-US" sz="1300" b="1" dirty="0"/>
              <a:t>ellipticenvelope, oneclassssvm</a:t>
            </a:r>
            <a:r>
              <a:rPr lang="he-IL" sz="1300" b="1" dirty="0"/>
              <a:t> והגענו לתוצאות הבאות: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he-IL" sz="1300" b="1" dirty="0"/>
          </a:p>
          <a:p>
            <a:pPr>
              <a:lnSpc>
                <a:spcPct val="150000"/>
              </a:lnSpc>
            </a:pPr>
            <a:r>
              <a:rPr lang="en-US" sz="1300" b="1" dirty="0"/>
              <a:t>Accuracy=85</a:t>
            </a:r>
            <a:r>
              <a:rPr lang="en-US" sz="1300" b="1" dirty="0" smtClean="0"/>
              <a:t>%                                  </a:t>
            </a:r>
            <a:endParaRPr lang="en-US" sz="1300" b="1" dirty="0"/>
          </a:p>
          <a:p>
            <a:pPr>
              <a:lnSpc>
                <a:spcPct val="150000"/>
              </a:lnSpc>
            </a:pPr>
            <a:r>
              <a:rPr lang="en-US" sz="1300" b="1" dirty="0"/>
              <a:t>Recall=91</a:t>
            </a:r>
            <a:r>
              <a:rPr lang="en-US" sz="1300" b="1" dirty="0" smtClean="0"/>
              <a:t>%                                  </a:t>
            </a:r>
            <a:endParaRPr lang="en-US" sz="1300" b="1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he-IL" sz="1300" b="1" dirty="0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DD3FD024-353B-9A7B-94BF-0C3D6A397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533" y="2195344"/>
            <a:ext cx="5014348" cy="430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1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18_TF33552983" id="{35CFEF63-79DE-477A-A2CA-250C6A3FD2A0}" vid="{3F9E6276-90D2-4E1C-941C-F86EB24443FE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{CFAB35BE-291A-4383-A827-953D9C5F1CC2}tf33552983_win32</Template>
  <TotalTime>132</TotalTime>
  <Words>493</Words>
  <Application>Microsoft Office PowerPoint</Application>
  <PresentationFormat>מסך רחב</PresentationFormat>
  <Paragraphs>65</Paragraphs>
  <Slides>12</Slides>
  <Notes>0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12</vt:i4>
      </vt:variant>
    </vt:vector>
  </HeadingPairs>
  <TitlesOfParts>
    <vt:vector size="19" baseType="lpstr">
      <vt:lpstr>Arial</vt:lpstr>
      <vt:lpstr>Calibri</vt:lpstr>
      <vt:lpstr>Courier New</vt:lpstr>
      <vt:lpstr>Franklin Gothic Book</vt:lpstr>
      <vt:lpstr>Tahoma</vt:lpstr>
      <vt:lpstr>Wingdings 2</vt:lpstr>
      <vt:lpstr>DividendVTI</vt:lpstr>
      <vt:lpstr>Chrome extension malware</vt:lpstr>
      <vt:lpstr>Chrome extension malware</vt:lpstr>
      <vt:lpstr>Related Works</vt:lpstr>
      <vt:lpstr>Related Works</vt:lpstr>
      <vt:lpstr>Related Works</vt:lpstr>
      <vt:lpstr>מצגת של PowerPoint‏</vt:lpstr>
      <vt:lpstr>Our work</vt:lpstr>
      <vt:lpstr>Our work</vt:lpstr>
      <vt:lpstr>Our work</vt:lpstr>
      <vt:lpstr>docker</vt:lpstr>
      <vt:lpstr>docker</vt:lpstr>
      <vt:lpstr>נקודות להמשך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Chrome extension malware</dc:title>
  <dc:creator>רבקה בוסקילה</dc:creator>
  <cp:lastModifiedBy>USER</cp:lastModifiedBy>
  <cp:revision>8</cp:revision>
  <dcterms:created xsi:type="dcterms:W3CDTF">2023-02-23T19:05:02Z</dcterms:created>
  <dcterms:modified xsi:type="dcterms:W3CDTF">2023-02-24T12:11:06Z</dcterms:modified>
</cp:coreProperties>
</file>

<file path=docProps/thumbnail.jpeg>
</file>